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305" r:id="rId3"/>
    <p:sldId id="304" r:id="rId4"/>
    <p:sldId id="285" r:id="rId5"/>
    <p:sldId id="306" r:id="rId6"/>
    <p:sldId id="286" r:id="rId7"/>
    <p:sldId id="288" r:id="rId8"/>
    <p:sldId id="289" r:id="rId9"/>
    <p:sldId id="290" r:id="rId10"/>
    <p:sldId id="291" r:id="rId11"/>
    <p:sldId id="292" r:id="rId12"/>
    <p:sldId id="307" r:id="rId13"/>
    <p:sldId id="273" r:id="rId14"/>
    <p:sldId id="293" r:id="rId15"/>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07" d="100"/>
          <a:sy n="107" d="100"/>
        </p:scale>
        <p:origin x="-25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C8A98EBD-48C9-475E-A525-689A27AF2995}" type="datetimeFigureOut">
              <a:rPr lang="en-GB" smtClean="0"/>
              <a:pPr/>
              <a:t>18/11/2020</a:t>
            </a:fld>
            <a:endParaRPr lang="en-GB"/>
          </a:p>
        </p:txBody>
      </p:sp>
      <p:sp>
        <p:nvSpPr>
          <p:cNvPr id="4" name="Slide Image Placeholder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760397"/>
            <a:ext cx="5511800" cy="4509850"/>
          </a:xfrm>
          <a:prstGeom prst="rect">
            <a:avLst/>
          </a:prstGeom>
        </p:spPr>
        <p:txBody>
          <a:bodyPr vert="horz" lIns="96634" tIns="48317" rIns="96634" bIns="483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9984E9DA-4009-4BFE-A50A-3F0C8A876483}" type="slidenum">
              <a:rPr lang="en-GB" smtClean="0"/>
              <a:pPr/>
              <a:t>‹#›</a:t>
            </a:fld>
            <a:endParaRPr lang="en-GB"/>
          </a:p>
        </p:txBody>
      </p:sp>
    </p:spTree>
    <p:extLst>
      <p:ext uri="{BB962C8B-B14F-4D97-AF65-F5344CB8AC3E}">
        <p14:creationId xmlns:p14="http://schemas.microsoft.com/office/powerpoint/2010/main" val="378128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984E9DA-4009-4BFE-A50A-3F0C8A876483}"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984E9DA-4009-4BFE-A50A-3F0C8A876483}"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984E9DA-4009-4BFE-A50A-3F0C8A876483}"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984E9DA-4009-4BFE-A50A-3F0C8A876483}"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0C1579-9E09-4157-9250-E823DAD95702}" type="datetime1">
              <a:rPr lang="en-GB" smtClean="0"/>
              <a:t>18/11/2020</a:t>
            </a:fld>
            <a:endParaRPr lang="en-GB"/>
          </a:p>
        </p:txBody>
      </p:sp>
      <p:sp>
        <p:nvSpPr>
          <p:cNvPr id="5" name="Footer Placeholder 4"/>
          <p:cNvSpPr>
            <a:spLocks noGrp="1"/>
          </p:cNvSpPr>
          <p:nvPr>
            <p:ph type="ftr" sz="quarter" idx="11"/>
          </p:nvPr>
        </p:nvSpPr>
        <p:spPr/>
        <p:txBody>
          <a:bodyPr/>
          <a:lstStyle/>
          <a:p>
            <a:r>
              <a:rPr lang="en-GB" smtClean="0"/>
              <a:t>Llloyds Bank Victims Group</a:t>
            </a:r>
            <a:endParaRPr lang="en-GB"/>
          </a:p>
        </p:txBody>
      </p:sp>
      <p:sp>
        <p:nvSpPr>
          <p:cNvPr id="6" name="Slide Number Placeholder 5"/>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EE6E2F-AB86-4D9B-83EB-6B72AD4E596E}" type="datetime1">
              <a:rPr lang="en-GB" smtClean="0"/>
              <a:t>18/11/2020</a:t>
            </a:fld>
            <a:endParaRPr lang="en-GB"/>
          </a:p>
        </p:txBody>
      </p:sp>
      <p:sp>
        <p:nvSpPr>
          <p:cNvPr id="5" name="Footer Placeholder 4"/>
          <p:cNvSpPr>
            <a:spLocks noGrp="1"/>
          </p:cNvSpPr>
          <p:nvPr>
            <p:ph type="ftr" sz="quarter" idx="11"/>
          </p:nvPr>
        </p:nvSpPr>
        <p:spPr/>
        <p:txBody>
          <a:bodyPr/>
          <a:lstStyle/>
          <a:p>
            <a:r>
              <a:rPr lang="en-GB" smtClean="0"/>
              <a:t>Llloyds Bank Victims Group</a:t>
            </a:r>
            <a:endParaRPr lang="en-GB"/>
          </a:p>
        </p:txBody>
      </p:sp>
      <p:sp>
        <p:nvSpPr>
          <p:cNvPr id="6" name="Slide Number Placeholder 5"/>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052C10-8A65-462D-BEC8-9FDA23712E25}" type="datetime1">
              <a:rPr lang="en-GB" smtClean="0"/>
              <a:t>18/11/2020</a:t>
            </a:fld>
            <a:endParaRPr lang="en-GB"/>
          </a:p>
        </p:txBody>
      </p:sp>
      <p:sp>
        <p:nvSpPr>
          <p:cNvPr id="5" name="Footer Placeholder 4"/>
          <p:cNvSpPr>
            <a:spLocks noGrp="1"/>
          </p:cNvSpPr>
          <p:nvPr>
            <p:ph type="ftr" sz="quarter" idx="11"/>
          </p:nvPr>
        </p:nvSpPr>
        <p:spPr/>
        <p:txBody>
          <a:bodyPr/>
          <a:lstStyle/>
          <a:p>
            <a:r>
              <a:rPr lang="en-GB" smtClean="0"/>
              <a:t>Llloyds Bank Victims Group</a:t>
            </a:r>
            <a:endParaRPr lang="en-GB"/>
          </a:p>
        </p:txBody>
      </p:sp>
      <p:sp>
        <p:nvSpPr>
          <p:cNvPr id="6" name="Slide Number Placeholder 5"/>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C24FEF-F0FD-461F-81B6-BBB741DB241E}" type="datetime1">
              <a:rPr lang="en-GB" smtClean="0"/>
              <a:t>18/11/2020</a:t>
            </a:fld>
            <a:endParaRPr lang="en-GB"/>
          </a:p>
        </p:txBody>
      </p:sp>
      <p:sp>
        <p:nvSpPr>
          <p:cNvPr id="5" name="Footer Placeholder 4"/>
          <p:cNvSpPr>
            <a:spLocks noGrp="1"/>
          </p:cNvSpPr>
          <p:nvPr>
            <p:ph type="ftr" sz="quarter" idx="11"/>
          </p:nvPr>
        </p:nvSpPr>
        <p:spPr/>
        <p:txBody>
          <a:bodyPr/>
          <a:lstStyle/>
          <a:p>
            <a:r>
              <a:rPr lang="en-GB" smtClean="0"/>
              <a:t>Llloyds Bank Victims Group</a:t>
            </a:r>
            <a:endParaRPr lang="en-GB"/>
          </a:p>
        </p:txBody>
      </p:sp>
      <p:sp>
        <p:nvSpPr>
          <p:cNvPr id="6" name="Slide Number Placeholder 5"/>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9D74D-31F2-426A-AC52-B4385AEA349D}" type="datetime1">
              <a:rPr lang="en-GB" smtClean="0"/>
              <a:t>18/11/2020</a:t>
            </a:fld>
            <a:endParaRPr lang="en-GB"/>
          </a:p>
        </p:txBody>
      </p:sp>
      <p:sp>
        <p:nvSpPr>
          <p:cNvPr id="5" name="Footer Placeholder 4"/>
          <p:cNvSpPr>
            <a:spLocks noGrp="1"/>
          </p:cNvSpPr>
          <p:nvPr>
            <p:ph type="ftr" sz="quarter" idx="11"/>
          </p:nvPr>
        </p:nvSpPr>
        <p:spPr/>
        <p:txBody>
          <a:bodyPr/>
          <a:lstStyle/>
          <a:p>
            <a:r>
              <a:rPr lang="en-GB" smtClean="0"/>
              <a:t>Llloyds Bank Victims Group</a:t>
            </a:r>
            <a:endParaRPr lang="en-GB"/>
          </a:p>
        </p:txBody>
      </p:sp>
      <p:sp>
        <p:nvSpPr>
          <p:cNvPr id="6" name="Slide Number Placeholder 5"/>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CC8F24-85E8-46D9-AC1F-1D2EECE9E889}" type="datetime1">
              <a:rPr lang="en-GB" smtClean="0"/>
              <a:t>18/11/2020</a:t>
            </a:fld>
            <a:endParaRPr lang="en-GB"/>
          </a:p>
        </p:txBody>
      </p:sp>
      <p:sp>
        <p:nvSpPr>
          <p:cNvPr id="6" name="Footer Placeholder 5"/>
          <p:cNvSpPr>
            <a:spLocks noGrp="1"/>
          </p:cNvSpPr>
          <p:nvPr>
            <p:ph type="ftr" sz="quarter" idx="11"/>
          </p:nvPr>
        </p:nvSpPr>
        <p:spPr/>
        <p:txBody>
          <a:bodyPr/>
          <a:lstStyle/>
          <a:p>
            <a:r>
              <a:rPr lang="en-GB" smtClean="0"/>
              <a:t>Llloyds Bank Victims Group</a:t>
            </a:r>
            <a:endParaRPr lang="en-GB"/>
          </a:p>
        </p:txBody>
      </p:sp>
      <p:sp>
        <p:nvSpPr>
          <p:cNvPr id="7" name="Slide Number Placeholder 6"/>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2A35D2F-217C-4A51-BD24-5ECC1F91EAFC}" type="datetime1">
              <a:rPr lang="en-GB" smtClean="0"/>
              <a:t>18/11/2020</a:t>
            </a:fld>
            <a:endParaRPr lang="en-GB"/>
          </a:p>
        </p:txBody>
      </p:sp>
      <p:sp>
        <p:nvSpPr>
          <p:cNvPr id="8" name="Footer Placeholder 7"/>
          <p:cNvSpPr>
            <a:spLocks noGrp="1"/>
          </p:cNvSpPr>
          <p:nvPr>
            <p:ph type="ftr" sz="quarter" idx="11"/>
          </p:nvPr>
        </p:nvSpPr>
        <p:spPr/>
        <p:txBody>
          <a:bodyPr/>
          <a:lstStyle/>
          <a:p>
            <a:r>
              <a:rPr lang="en-GB" smtClean="0"/>
              <a:t>Llloyds Bank Victims Group</a:t>
            </a:r>
            <a:endParaRPr lang="en-GB"/>
          </a:p>
        </p:txBody>
      </p:sp>
      <p:sp>
        <p:nvSpPr>
          <p:cNvPr id="9" name="Slide Number Placeholder 8"/>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C8CA1D8-5D4C-44B4-89A7-C6CEA2100FA7}" type="datetime1">
              <a:rPr lang="en-GB" smtClean="0"/>
              <a:t>18/11/2020</a:t>
            </a:fld>
            <a:endParaRPr lang="en-GB"/>
          </a:p>
        </p:txBody>
      </p:sp>
      <p:sp>
        <p:nvSpPr>
          <p:cNvPr id="4" name="Footer Placeholder 3"/>
          <p:cNvSpPr>
            <a:spLocks noGrp="1"/>
          </p:cNvSpPr>
          <p:nvPr>
            <p:ph type="ftr" sz="quarter" idx="11"/>
          </p:nvPr>
        </p:nvSpPr>
        <p:spPr/>
        <p:txBody>
          <a:bodyPr/>
          <a:lstStyle/>
          <a:p>
            <a:r>
              <a:rPr lang="en-GB" smtClean="0"/>
              <a:t>Llloyds Bank Victims Group</a:t>
            </a:r>
            <a:endParaRPr lang="en-GB"/>
          </a:p>
        </p:txBody>
      </p:sp>
      <p:sp>
        <p:nvSpPr>
          <p:cNvPr id="5" name="Slide Number Placeholder 4"/>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4F1B4-19E7-400D-AAAB-9C6B07A0F489}" type="datetime1">
              <a:rPr lang="en-GB" smtClean="0"/>
              <a:t>18/11/2020</a:t>
            </a:fld>
            <a:endParaRPr lang="en-GB"/>
          </a:p>
        </p:txBody>
      </p:sp>
      <p:sp>
        <p:nvSpPr>
          <p:cNvPr id="3" name="Footer Placeholder 2"/>
          <p:cNvSpPr>
            <a:spLocks noGrp="1"/>
          </p:cNvSpPr>
          <p:nvPr>
            <p:ph type="ftr" sz="quarter" idx="11"/>
          </p:nvPr>
        </p:nvSpPr>
        <p:spPr/>
        <p:txBody>
          <a:bodyPr/>
          <a:lstStyle/>
          <a:p>
            <a:r>
              <a:rPr lang="en-GB" smtClean="0"/>
              <a:t>Llloyds Bank Victims Group</a:t>
            </a:r>
            <a:endParaRPr lang="en-GB"/>
          </a:p>
        </p:txBody>
      </p:sp>
      <p:sp>
        <p:nvSpPr>
          <p:cNvPr id="4" name="Slide Number Placeholder 3"/>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8BCED3-B2CC-4515-91B7-FC459E709038}" type="datetime1">
              <a:rPr lang="en-GB" smtClean="0"/>
              <a:t>18/11/2020</a:t>
            </a:fld>
            <a:endParaRPr lang="en-GB"/>
          </a:p>
        </p:txBody>
      </p:sp>
      <p:sp>
        <p:nvSpPr>
          <p:cNvPr id="6" name="Footer Placeholder 5"/>
          <p:cNvSpPr>
            <a:spLocks noGrp="1"/>
          </p:cNvSpPr>
          <p:nvPr>
            <p:ph type="ftr" sz="quarter" idx="11"/>
          </p:nvPr>
        </p:nvSpPr>
        <p:spPr/>
        <p:txBody>
          <a:bodyPr/>
          <a:lstStyle/>
          <a:p>
            <a:r>
              <a:rPr lang="en-GB" smtClean="0"/>
              <a:t>Llloyds Bank Victims Group</a:t>
            </a:r>
            <a:endParaRPr lang="en-GB"/>
          </a:p>
        </p:txBody>
      </p:sp>
      <p:sp>
        <p:nvSpPr>
          <p:cNvPr id="7" name="Slide Number Placeholder 6"/>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ED75D7-3246-46DF-B3CC-10BEFCF33700}" type="datetime1">
              <a:rPr lang="en-GB" smtClean="0"/>
              <a:t>18/11/2020</a:t>
            </a:fld>
            <a:endParaRPr lang="en-GB"/>
          </a:p>
        </p:txBody>
      </p:sp>
      <p:sp>
        <p:nvSpPr>
          <p:cNvPr id="6" name="Footer Placeholder 5"/>
          <p:cNvSpPr>
            <a:spLocks noGrp="1"/>
          </p:cNvSpPr>
          <p:nvPr>
            <p:ph type="ftr" sz="quarter" idx="11"/>
          </p:nvPr>
        </p:nvSpPr>
        <p:spPr/>
        <p:txBody>
          <a:bodyPr/>
          <a:lstStyle/>
          <a:p>
            <a:r>
              <a:rPr lang="en-GB" smtClean="0"/>
              <a:t>Llloyds Bank Victims Group</a:t>
            </a:r>
            <a:endParaRPr lang="en-GB"/>
          </a:p>
        </p:txBody>
      </p:sp>
      <p:sp>
        <p:nvSpPr>
          <p:cNvPr id="7" name="Slide Number Placeholder 6"/>
          <p:cNvSpPr>
            <a:spLocks noGrp="1"/>
          </p:cNvSpPr>
          <p:nvPr>
            <p:ph type="sldNum" sz="quarter" idx="12"/>
          </p:nvPr>
        </p:nvSpPr>
        <p:spPr/>
        <p:txBody>
          <a:bodyPr/>
          <a:lstStyle/>
          <a:p>
            <a:fld id="{9C74DB0A-E3F5-42E1-90B7-69676FDDAE8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A30908-A775-409A-9D4C-B423C9F64E61}" type="datetime1">
              <a:rPr lang="en-GB" smtClean="0"/>
              <a:t>18/11/2020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Llloyds Bank Victims Group</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4DB0A-E3F5-42E1-90B7-69676FDDAE8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584176"/>
          </a:xfrm>
        </p:spPr>
        <p:txBody>
          <a:bodyPr>
            <a:normAutofit fontScale="90000"/>
          </a:bodyPr>
          <a:lstStyle/>
          <a:p>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4000" dirty="0" smtClean="0"/>
              <a:t>BUSINESS BANKING RESOLUTION SERVICE (BBRS)</a:t>
            </a:r>
            <a:r>
              <a:rPr lang="en-GB" sz="3200" dirty="0"/>
              <a:t/>
            </a:r>
            <a:br>
              <a:rPr lang="en-GB" sz="3200" dirty="0"/>
            </a:br>
            <a:r>
              <a:rPr lang="en-GB" sz="3200" dirty="0"/>
              <a:t/>
            </a:r>
            <a:br>
              <a:rPr lang="en-GB" sz="3200" dirty="0"/>
            </a:br>
            <a:r>
              <a:rPr lang="en-GB" sz="3200" dirty="0"/>
              <a:t> </a:t>
            </a:r>
            <a:r>
              <a:rPr lang="en-GB" sz="3200" dirty="0" smtClean="0"/>
              <a:t/>
            </a:r>
            <a:br>
              <a:rPr lang="en-GB" sz="3200" dirty="0" smtClean="0"/>
            </a:br>
            <a:r>
              <a:rPr lang="en-GB" sz="3200" dirty="0"/>
              <a:t/>
            </a:r>
            <a:br>
              <a:rPr lang="en-GB" sz="3200" dirty="0"/>
            </a:br>
            <a:r>
              <a:rPr lang="en-GB" sz="2700" dirty="0" smtClean="0"/>
              <a:t>THE FINAL INSULT TO VICTIMS OF BANKING FRAUD </a:t>
            </a:r>
            <a:r>
              <a:rPr lang="en-GB" sz="2200" b="1" dirty="0"/>
              <a:t/>
            </a:r>
            <a:br>
              <a:rPr lang="en-GB" sz="2200" b="1" dirty="0"/>
            </a:br>
            <a:r>
              <a:rPr lang="en-GB" sz="2200" dirty="0"/>
              <a:t/>
            </a:r>
            <a:br>
              <a:rPr lang="en-GB" sz="2200" dirty="0"/>
            </a:br>
            <a:r>
              <a:rPr lang="en-GB" b="1" dirty="0"/>
              <a:t/>
            </a:r>
            <a:br>
              <a:rPr lang="en-GB" b="1" dirty="0"/>
            </a:br>
            <a:endParaRPr lang="en-GB" b="1" dirty="0"/>
          </a:p>
        </p:txBody>
      </p:sp>
      <p:sp>
        <p:nvSpPr>
          <p:cNvPr id="3" name="Subtitle 2"/>
          <p:cNvSpPr>
            <a:spLocks noGrp="1"/>
          </p:cNvSpPr>
          <p:nvPr>
            <p:ph type="subTitle" idx="1"/>
          </p:nvPr>
        </p:nvSpPr>
        <p:spPr>
          <a:xfrm>
            <a:off x="1403648" y="5085184"/>
            <a:ext cx="6400800" cy="1440160"/>
          </a:xfrm>
        </p:spPr>
        <p:txBody>
          <a:bodyPr>
            <a:normAutofit/>
          </a:bodyPr>
          <a:lstStyle/>
          <a:p>
            <a:endParaRPr lang="en-GB" sz="1600" dirty="0">
              <a:solidFill>
                <a:schemeClr val="tx1"/>
              </a:solidFill>
            </a:endParaRPr>
          </a:p>
          <a:p>
            <a:r>
              <a:rPr lang="en-GB" sz="1600" dirty="0" smtClean="0">
                <a:solidFill>
                  <a:schemeClr val="tx1"/>
                </a:solidFill>
              </a:rPr>
              <a:t>NOVEMBER 2020 </a:t>
            </a:r>
            <a:endParaRPr lang="en-GB" sz="1600" dirty="0">
              <a:solidFill>
                <a:schemeClr val="tx1"/>
              </a:solidFill>
            </a:endParaRPr>
          </a:p>
          <a:p>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Composition of Board</a:t>
            </a:r>
            <a:endParaRPr lang="en-GB" dirty="0"/>
          </a:p>
        </p:txBody>
      </p:sp>
      <p:sp>
        <p:nvSpPr>
          <p:cNvPr id="3" name="Content Placeholder 2"/>
          <p:cNvSpPr>
            <a:spLocks noGrp="1"/>
          </p:cNvSpPr>
          <p:nvPr>
            <p:ph idx="1"/>
          </p:nvPr>
        </p:nvSpPr>
        <p:spPr>
          <a:xfrm>
            <a:off x="457200" y="1196752"/>
            <a:ext cx="8229600" cy="4929411"/>
          </a:xfrm>
        </p:spPr>
        <p:txBody>
          <a:bodyPr>
            <a:noAutofit/>
          </a:bodyPr>
          <a:lstStyle/>
          <a:p>
            <a:pPr lvl="0" algn="just"/>
            <a:r>
              <a:rPr lang="en-GB" sz="1600" dirty="0" smtClean="0"/>
              <a:t>In </a:t>
            </a:r>
            <a:r>
              <a:rPr lang="en-GB" sz="1600" dirty="0"/>
              <a:t>advertising for staff, the BBRS states that applicants should be “clearly independent” because “former bank employees are unlikely to be acceptable to SME customers”. However, such reservations have been overlooked, when it comes to its board members. </a:t>
            </a:r>
            <a:r>
              <a:rPr lang="en-GB" sz="1600" dirty="0" smtClean="0"/>
              <a:t>									</a:t>
            </a:r>
          </a:p>
          <a:p>
            <a:pPr lvl="0" algn="just"/>
            <a:r>
              <a:rPr lang="en-GB" sz="1600" dirty="0" smtClean="0"/>
              <a:t>The latest addition </a:t>
            </a:r>
            <a:r>
              <a:rPr lang="en-GB" sz="1600" dirty="0"/>
              <a:t>to the board replacing Nikki Turner of the SME Alliance who has resigned, is </a:t>
            </a:r>
            <a:r>
              <a:rPr lang="en-GB" sz="1600" b="1" dirty="0"/>
              <a:t>Stephen </a:t>
            </a:r>
            <a:r>
              <a:rPr lang="en-GB" sz="1600" b="1" dirty="0" err="1"/>
              <a:t>Pegge</a:t>
            </a:r>
            <a:r>
              <a:rPr lang="en-GB" sz="1600" dirty="0"/>
              <a:t>, the managing director of commercial finance at UK Finance and until fairly recently, Lloyds Banking Group’s external relations director (2013-2017). </a:t>
            </a:r>
            <a:r>
              <a:rPr lang="en-GB" sz="1600" dirty="0" err="1"/>
              <a:t>Pegge</a:t>
            </a:r>
            <a:r>
              <a:rPr lang="en-GB" sz="1600" dirty="0"/>
              <a:t> was selected by Lloyds to defend the policy of its Business Support Units in a BBC Panorama </a:t>
            </a:r>
            <a:r>
              <a:rPr lang="en-GB" sz="1600" dirty="0" smtClean="0"/>
              <a:t>programme in November 2014 (“Did the bank wreck my business ?”) but </a:t>
            </a:r>
            <a:r>
              <a:rPr lang="en-GB" sz="1600" dirty="0"/>
              <a:t>our research has confirmed that Lloyds BSUs had been turned into profit centres some seven years earlier. His </a:t>
            </a:r>
            <a:r>
              <a:rPr lang="en-GB" sz="1600" dirty="0" smtClean="0"/>
              <a:t>appointment emphasizes the continuing disregard, which HM Treasury has for victims of banking fraud and underlines the </a:t>
            </a:r>
            <a:r>
              <a:rPr lang="en-GB" sz="1600" dirty="0"/>
              <a:t>iron will </a:t>
            </a:r>
            <a:r>
              <a:rPr lang="en-GB" sz="1600" dirty="0" smtClean="0"/>
              <a:t>with which </a:t>
            </a:r>
            <a:r>
              <a:rPr lang="en-GB" sz="1600" dirty="0"/>
              <a:t>the </a:t>
            </a:r>
            <a:r>
              <a:rPr lang="en-GB" sz="1600" dirty="0" smtClean="0"/>
              <a:t>scheme is designed to </a:t>
            </a:r>
            <a:r>
              <a:rPr lang="en-GB" sz="1600" dirty="0"/>
              <a:t>operate.</a:t>
            </a:r>
          </a:p>
          <a:p>
            <a:pPr marL="0" indent="0" algn="just">
              <a:buNone/>
            </a:pPr>
            <a:endParaRPr lang="en-GB" sz="1600" dirty="0"/>
          </a:p>
          <a:p>
            <a:pPr algn="just"/>
            <a:r>
              <a:rPr lang="en-GB" sz="1600" dirty="0"/>
              <a:t>We also have reservations about the Chief Executive of the BBRS, </a:t>
            </a:r>
            <a:r>
              <a:rPr lang="en-GB" sz="1600" b="1" dirty="0" smtClean="0"/>
              <a:t>Samantha </a:t>
            </a:r>
            <a:r>
              <a:rPr lang="en-GB" sz="1600" b="1" dirty="0" err="1"/>
              <a:t>Barrass</a:t>
            </a:r>
            <a:r>
              <a:rPr lang="en-GB" sz="1600" dirty="0"/>
              <a:t> and the apparently strong connections, which have existed between the Gibraltar Financial Services Commission (GFSC), where she was chief executive for five years until last year and the Solicitors Regulation Authority (SRA). The </a:t>
            </a:r>
            <a:r>
              <a:rPr lang="en-GB" sz="1600" dirty="0" smtClean="0"/>
              <a:t>latter has been conspicuous in its refusal </a:t>
            </a:r>
            <a:r>
              <a:rPr lang="en-GB" sz="1600" dirty="0"/>
              <a:t>to investigate certain fraudulent solicitors, who act or have acted for </a:t>
            </a:r>
            <a:r>
              <a:rPr lang="en-GB" sz="1600" dirty="0" smtClean="0"/>
              <a:t>banks. Ms. </a:t>
            </a:r>
            <a:r>
              <a:rPr lang="en-GB" sz="1600" dirty="0" err="1" smtClean="0"/>
              <a:t>Barrass</a:t>
            </a:r>
            <a:r>
              <a:rPr lang="en-GB" sz="1600" dirty="0" smtClean="0"/>
              <a:t>’ previous ten years career at the failed regulator, the Financial Services Authority has been omitted from her curriculum vitae for the service.</a:t>
            </a:r>
            <a:endParaRPr lang="en-GB" sz="1600" dirty="0"/>
          </a:p>
          <a:p>
            <a:pPr marL="0" indent="0" algn="just">
              <a:buNone/>
            </a:pPr>
            <a:endParaRPr lang="en-GB" sz="1600"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10</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Proper compensation required</a:t>
            </a:r>
            <a:br>
              <a:rPr lang="en-GB" dirty="0" smtClean="0"/>
            </a:br>
            <a:r>
              <a:rPr lang="en-GB" dirty="0"/>
              <a:t> </a:t>
            </a:r>
            <a:r>
              <a:rPr lang="en-GB" dirty="0" smtClean="0"/>
              <a:t> but is never on offer </a:t>
            </a:r>
            <a:endParaRPr lang="en-GB"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pPr marL="685800" algn="just"/>
            <a:r>
              <a:rPr lang="en-GB" sz="2400" dirty="0"/>
              <a:t>Where a </a:t>
            </a:r>
            <a:r>
              <a:rPr lang="en-GB" sz="2400" dirty="0" smtClean="0"/>
              <a:t>victim’s case </a:t>
            </a:r>
            <a:r>
              <a:rPr lang="en-GB" sz="2400" dirty="0"/>
              <a:t>can be verified – by an expert reviewer, who has not been corrupted or influenced by Government, regulators or the banks – compensation should include consequential losses, assessed at the bank’s expense - and punitive damages. If the latter are not awarded, there is no penalty whatever for the bank having acted as it has and this would be deeply unjust. </a:t>
            </a:r>
            <a:endParaRPr lang="en-GB" sz="2400" dirty="0" smtClean="0"/>
          </a:p>
          <a:p>
            <a:pPr indent="0" algn="just">
              <a:buNone/>
            </a:pPr>
            <a:endParaRPr lang="en-GB" sz="2400" dirty="0"/>
          </a:p>
          <a:p>
            <a:pPr marL="685800" algn="just"/>
            <a:r>
              <a:rPr lang="en-GB" sz="2400" dirty="0" smtClean="0"/>
              <a:t>Compensation </a:t>
            </a:r>
            <a:r>
              <a:rPr lang="en-GB" sz="2400" dirty="0"/>
              <a:t>should reflect compound statutory interest, given the years which have elapsed since many of the frauds occurred, and be paid free of tax. It would especially unjust for victims to be required to repay substantial sums to HM Treasury, the very body which has orchestrated the long-standing cover up of serious banking fraud in the first place.</a:t>
            </a:r>
            <a:r>
              <a:rPr lang="en-GB" sz="2400" b="1" dirty="0"/>
              <a:t>									</a:t>
            </a:r>
            <a:endParaRPr lang="en-GB" sz="2400" dirty="0"/>
          </a:p>
          <a:p>
            <a:endParaRPr lang="en-GB"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11</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584176"/>
          </a:xfrm>
        </p:spPr>
        <p:txBody>
          <a:bodyPr>
            <a:normAutofit fontScale="90000"/>
          </a:bodyPr>
          <a:lstStyle/>
          <a:p>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smtClean="0"/>
              <a:t/>
            </a:r>
            <a:br>
              <a:rPr lang="en-GB" sz="3200" dirty="0" smtClean="0"/>
            </a:br>
            <a:r>
              <a:rPr lang="en-GB" sz="3200" dirty="0" smtClean="0"/>
              <a:t>3. </a:t>
            </a:r>
            <a:r>
              <a:rPr lang="en-GB" sz="3200" dirty="0" smtClean="0"/>
              <a:t>Must be replaced</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t>
            </a:r>
            <a:endParaRPr lang="en-GB" b="1" dirty="0"/>
          </a:p>
        </p:txBody>
      </p:sp>
      <p:sp>
        <p:nvSpPr>
          <p:cNvPr id="3" name="Subtitle 2"/>
          <p:cNvSpPr>
            <a:spLocks noGrp="1"/>
          </p:cNvSpPr>
          <p:nvPr>
            <p:ph type="subTitle" idx="1"/>
          </p:nvPr>
        </p:nvSpPr>
        <p:spPr>
          <a:xfrm>
            <a:off x="1403648" y="5085184"/>
            <a:ext cx="6400800" cy="1440160"/>
          </a:xfrm>
        </p:spPr>
        <p:txBody>
          <a:bodyPr>
            <a:normAutofit/>
          </a:bodyPr>
          <a:lstStyle/>
          <a:p>
            <a:r>
              <a:rPr lang="en-GB" sz="1600" dirty="0" smtClean="0">
                <a:solidFill>
                  <a:schemeClr val="tx1"/>
                </a:solidFill>
              </a:rPr>
              <a:t> </a:t>
            </a:r>
            <a:endParaRPr lang="en-GB" sz="1600"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4070901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BBRS must be replaced </a:t>
            </a:r>
            <a:endParaRPr lang="en-GB" dirty="0"/>
          </a:p>
        </p:txBody>
      </p:sp>
      <p:sp>
        <p:nvSpPr>
          <p:cNvPr id="3" name="Content Placeholder 2"/>
          <p:cNvSpPr>
            <a:spLocks noGrp="1"/>
          </p:cNvSpPr>
          <p:nvPr>
            <p:ph idx="1"/>
          </p:nvPr>
        </p:nvSpPr>
        <p:spPr>
          <a:xfrm>
            <a:off x="457200" y="1340768"/>
            <a:ext cx="8229600" cy="5517232"/>
          </a:xfrm>
        </p:spPr>
        <p:txBody>
          <a:bodyPr>
            <a:normAutofit fontScale="32500" lnSpcReduction="20000"/>
          </a:bodyPr>
          <a:lstStyle/>
          <a:p>
            <a:endParaRPr lang="en-GB" dirty="0"/>
          </a:p>
          <a:p>
            <a:pPr algn="just"/>
            <a:r>
              <a:rPr lang="en-GB" sz="6200" dirty="0" smtClean="0"/>
              <a:t>The purpose of the BBRS is to eliminate bank fraud complainants once and for all before a new round of insolvencies next year.						</a:t>
            </a:r>
          </a:p>
          <a:p>
            <a:pPr algn="just"/>
            <a:r>
              <a:rPr lang="en-GB" sz="6200" dirty="0" smtClean="0"/>
              <a:t>The process will be tightly controlled and overseen by the banks, which have been responsible for the serious wrongdoing and criminality in the first place. This is supposed to constitute due and proper process.								</a:t>
            </a:r>
          </a:p>
          <a:p>
            <a:pPr algn="just"/>
            <a:r>
              <a:rPr lang="en-GB" sz="6200" dirty="0" smtClean="0"/>
              <a:t>Justice will be delivered in an intentionally inadequate form to a limited number of victims on a “take it or leave it” basis. The shutters will then be drawn down and condemn the remaining victims to lives of destitution.						</a:t>
            </a:r>
          </a:p>
          <a:p>
            <a:pPr algn="just"/>
            <a:r>
              <a:rPr lang="en-GB" sz="6200" dirty="0" smtClean="0"/>
              <a:t>Meanwhile, those responsible for the widespread wrongdoing and fraud, together with its comprehensive cover up, will escape completely.					</a:t>
            </a:r>
          </a:p>
          <a:p>
            <a:pPr algn="just"/>
            <a:r>
              <a:rPr lang="en-GB" sz="6200" dirty="0" smtClean="0"/>
              <a:t>The widely condemned scheme should be replaced by one, which victims can trust and offers proper compensation. </a:t>
            </a:r>
            <a:endParaRPr lang="en-GB" sz="6200" i="1" dirty="0"/>
          </a:p>
        </p:txBody>
      </p:sp>
      <p:sp>
        <p:nvSpPr>
          <p:cNvPr id="4" name="Slide Number Placeholder 3"/>
          <p:cNvSpPr>
            <a:spLocks noGrp="1"/>
          </p:cNvSpPr>
          <p:nvPr>
            <p:ph type="sldNum" sz="quarter" idx="12"/>
          </p:nvPr>
        </p:nvSpPr>
        <p:spPr/>
        <p:txBody>
          <a:bodyPr/>
          <a:lstStyle/>
          <a:p>
            <a:fld id="{9C74DB0A-E3F5-42E1-90B7-69676FDDAE82}" type="slidenum">
              <a:rPr lang="en-GB" smtClean="0"/>
              <a:pPr/>
              <a:t>13</a:t>
            </a:fld>
            <a:endParaRPr lang="en-GB" dirty="0"/>
          </a:p>
        </p:txBody>
      </p:sp>
      <p:sp>
        <p:nvSpPr>
          <p:cNvPr id="5" name="Footer Placeholder 4"/>
          <p:cNvSpPr>
            <a:spLocks noGrp="1"/>
          </p:cNvSpPr>
          <p:nvPr>
            <p:ph type="ftr" sz="quarter" idx="11"/>
          </p:nvPr>
        </p:nvSpPr>
        <p:spPr/>
        <p:txBody>
          <a:bodyPr/>
          <a:lstStyle/>
          <a:p>
            <a:r>
              <a:rPr lang="en-GB" dirty="0" smtClean="0"/>
              <a:t>Lloyds Bank Victims Group</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a:xfrm>
            <a:off x="457200" y="1268760"/>
            <a:ext cx="8229600" cy="5040560"/>
          </a:xfrm>
        </p:spPr>
        <p:txBody>
          <a:bodyPr>
            <a:normAutofit fontScale="55000" lnSpcReduction="20000"/>
          </a:bodyPr>
          <a:lstStyle/>
          <a:p>
            <a:pPr algn="just"/>
            <a:endParaRPr lang="en-GB" dirty="0" smtClean="0"/>
          </a:p>
          <a:p>
            <a:pPr algn="just"/>
            <a:r>
              <a:rPr lang="en-GB" dirty="0" smtClean="0"/>
              <a:t>The authorities are continuing to use every arm of state to eliminate the remaining victims of serious banking misconduct and fraud.				</a:t>
            </a:r>
          </a:p>
          <a:p>
            <a:pPr algn="just"/>
            <a:r>
              <a:rPr lang="en-GB" dirty="0" smtClean="0"/>
              <a:t>They are doing whatever they can get away with. Such actions include the BBRS, which represents the final insult to bank victims.						</a:t>
            </a:r>
          </a:p>
          <a:p>
            <a:pPr algn="just"/>
            <a:r>
              <a:rPr lang="en-GB" dirty="0" smtClean="0"/>
              <a:t>What the authorities fail to realise is that by acting improperly, the situation will only get worse from here. Bank victims are now too knowledgeable about the catalogue of wrongdoing and criminality, which has taken place and how it has all been covered up.								</a:t>
            </a:r>
          </a:p>
          <a:p>
            <a:pPr algn="just"/>
            <a:r>
              <a:rPr lang="en-GB" dirty="0" smtClean="0"/>
              <a:t>The continued improper treatment of banking fraud and its victims, together with the widespread corruption associated with it are building into a much larger problem, which could result in lasting damage to public trust in Government and those in positions of authority. People cannot and will not respect those who are unmistakeably corrupt.								</a:t>
            </a:r>
          </a:p>
          <a:p>
            <a:pPr algn="just"/>
            <a:r>
              <a:rPr lang="en-GB" dirty="0" smtClean="0"/>
              <a:t>If it comes to that, the damage will have been entirely self-inflicted and thoroughly deserved. </a:t>
            </a:r>
            <a:endParaRPr lang="en-GB"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14</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584176"/>
          </a:xfrm>
        </p:spPr>
        <p:txBody>
          <a:bodyPr>
            <a:normAutofit fontScale="90000"/>
          </a:bodyPr>
          <a:lstStyle/>
          <a:p>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smtClean="0"/>
              <a:t/>
            </a:r>
            <a:br>
              <a:rPr lang="en-GB" sz="3200" dirty="0" smtClean="0"/>
            </a:br>
            <a:r>
              <a:rPr lang="en-GB" sz="3200" dirty="0" smtClean="0"/>
              <a:t>1. Trust and the Rule of Law</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t>
            </a:r>
            <a:endParaRPr lang="en-GB" b="1" dirty="0"/>
          </a:p>
        </p:txBody>
      </p:sp>
      <p:sp>
        <p:nvSpPr>
          <p:cNvPr id="3" name="Subtitle 2"/>
          <p:cNvSpPr>
            <a:spLocks noGrp="1"/>
          </p:cNvSpPr>
          <p:nvPr>
            <p:ph type="subTitle" idx="1"/>
          </p:nvPr>
        </p:nvSpPr>
        <p:spPr>
          <a:xfrm>
            <a:off x="1403648" y="5085184"/>
            <a:ext cx="6400800" cy="1440160"/>
          </a:xfrm>
        </p:spPr>
        <p:txBody>
          <a:bodyPr>
            <a:normAutofit/>
          </a:bodyPr>
          <a:lstStyle/>
          <a:p>
            <a:r>
              <a:rPr lang="en-GB" sz="1600" dirty="0" smtClean="0">
                <a:solidFill>
                  <a:schemeClr val="tx1"/>
                </a:solidFill>
              </a:rPr>
              <a:t> </a:t>
            </a:r>
            <a:endParaRPr lang="en-GB" sz="1600"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818049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Trust &amp; the Rule of Law  </a:t>
            </a:r>
            <a:endParaRPr lang="en-GB" sz="3600" b="1" dirty="0">
              <a:latin typeface="+mn-lt"/>
            </a:endParaRPr>
          </a:p>
        </p:txBody>
      </p:sp>
      <p:sp>
        <p:nvSpPr>
          <p:cNvPr id="3" name="Content Placeholder 2"/>
          <p:cNvSpPr>
            <a:spLocks noGrp="1"/>
          </p:cNvSpPr>
          <p:nvPr>
            <p:ph idx="1"/>
          </p:nvPr>
        </p:nvSpPr>
        <p:spPr>
          <a:xfrm>
            <a:off x="467544" y="1556792"/>
            <a:ext cx="8229600" cy="5184576"/>
          </a:xfrm>
        </p:spPr>
        <p:txBody>
          <a:bodyPr>
            <a:normAutofit fontScale="92500" lnSpcReduction="20000"/>
          </a:bodyPr>
          <a:lstStyle/>
          <a:p>
            <a:pPr algn="just"/>
            <a:r>
              <a:rPr lang="en-GB" sz="2200" dirty="0" smtClean="0"/>
              <a:t>Trust and the rule of law are essential components of a fair and just society.								</a:t>
            </a:r>
          </a:p>
          <a:p>
            <a:pPr algn="just"/>
            <a:r>
              <a:rPr lang="en-GB" sz="2200" dirty="0" smtClean="0"/>
              <a:t>Through its extensive professional misconduct and criminal fraud, </a:t>
            </a:r>
            <a:r>
              <a:rPr lang="en-GB" sz="2200" dirty="0"/>
              <a:t>L</a:t>
            </a:r>
            <a:r>
              <a:rPr lang="en-GB" sz="2200" dirty="0" smtClean="0"/>
              <a:t>loyds Banking Group has comprehensively destroyed trust.						</a:t>
            </a:r>
          </a:p>
          <a:p>
            <a:pPr algn="just"/>
            <a:r>
              <a:rPr lang="en-GB" sz="2200" dirty="0" smtClean="0"/>
              <a:t>Government, regulators and prosecutors have treated banks such as </a:t>
            </a:r>
            <a:r>
              <a:rPr lang="en-GB" sz="2200" dirty="0"/>
              <a:t>L</a:t>
            </a:r>
            <a:r>
              <a:rPr lang="en-GB" sz="2200" dirty="0" smtClean="0"/>
              <a:t>loyds as above the law and they have also violated the rule of law. 			</a:t>
            </a:r>
          </a:p>
          <a:p>
            <a:pPr algn="just"/>
            <a:r>
              <a:rPr lang="en-GB" sz="2200" dirty="0"/>
              <a:t>A</a:t>
            </a:r>
            <a:r>
              <a:rPr lang="en-GB" sz="2200" dirty="0" smtClean="0"/>
              <a:t> comprehensive set of measures will be required to address these fundamental wrongs.								</a:t>
            </a:r>
          </a:p>
          <a:p>
            <a:pPr algn="just"/>
            <a:r>
              <a:rPr lang="en-GB" sz="2200" dirty="0" smtClean="0"/>
              <a:t>A fair, independent and transparent compensation scheme for victims of banking fraud is an essential first step. It should provide full and proper redress and banks, which stand accused of the wrongdoing and fraud, should </a:t>
            </a:r>
            <a:r>
              <a:rPr lang="en-GB" sz="2200" dirty="0"/>
              <a:t>play no part i</a:t>
            </a:r>
            <a:r>
              <a:rPr lang="en-GB" sz="2200" dirty="0" smtClean="0"/>
              <a:t>n the process.  								</a:t>
            </a:r>
          </a:p>
          <a:p>
            <a:pPr marL="0" indent="0" algn="ctr">
              <a:buNone/>
            </a:pPr>
            <a:endParaRPr lang="en-GB" sz="2000" b="1" dirty="0" smtClean="0"/>
          </a:p>
          <a:p>
            <a:pPr marL="0" indent="0" algn="just">
              <a:buNone/>
            </a:pPr>
            <a:r>
              <a:rPr lang="en-GB" sz="2000" dirty="0" smtClean="0"/>
              <a:t>							</a:t>
            </a:r>
          </a:p>
          <a:p>
            <a:pPr marL="0" indent="0" algn="just">
              <a:buNone/>
            </a:pPr>
            <a:endParaRPr lang="en-GB" sz="2000"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3</a:t>
            </a:fld>
            <a:endParaRPr lang="en-GB"/>
          </a:p>
        </p:txBody>
      </p:sp>
    </p:spTree>
    <p:extLst>
      <p:ext uri="{BB962C8B-B14F-4D97-AF65-F5344CB8AC3E}">
        <p14:creationId xmlns:p14="http://schemas.microsoft.com/office/powerpoint/2010/main" val="1439665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mn-lt"/>
              </a:rPr>
              <a:t>The appalling precedent </a:t>
            </a:r>
            <a:br>
              <a:rPr lang="en-GB" sz="3600" dirty="0" smtClean="0">
                <a:latin typeface="+mn-lt"/>
              </a:rPr>
            </a:br>
            <a:r>
              <a:rPr lang="en-GB" sz="3600" dirty="0" smtClean="0">
                <a:latin typeface="+mn-lt"/>
              </a:rPr>
              <a:t>of </a:t>
            </a:r>
            <a:r>
              <a:rPr lang="en-GB" sz="3600" dirty="0" err="1" smtClean="0">
                <a:latin typeface="+mn-lt"/>
              </a:rPr>
              <a:t>HBoS</a:t>
            </a:r>
            <a:r>
              <a:rPr lang="en-GB" sz="3600" dirty="0" smtClean="0">
                <a:latin typeface="+mn-lt"/>
              </a:rPr>
              <a:t> Reading </a:t>
            </a:r>
            <a:endParaRPr lang="en-GB" sz="3600" b="1" dirty="0">
              <a:latin typeface="+mn-lt"/>
            </a:endParaRPr>
          </a:p>
        </p:txBody>
      </p:sp>
      <p:sp>
        <p:nvSpPr>
          <p:cNvPr id="3" name="Content Placeholder 2"/>
          <p:cNvSpPr>
            <a:spLocks noGrp="1"/>
          </p:cNvSpPr>
          <p:nvPr>
            <p:ph idx="1"/>
          </p:nvPr>
        </p:nvSpPr>
        <p:spPr>
          <a:xfrm>
            <a:off x="457200" y="1556792"/>
            <a:ext cx="8229600" cy="5040559"/>
          </a:xfrm>
        </p:spPr>
        <p:txBody>
          <a:bodyPr>
            <a:noAutofit/>
          </a:bodyPr>
          <a:lstStyle/>
          <a:p>
            <a:pPr algn="just"/>
            <a:r>
              <a:rPr lang="en-GB" sz="1700" dirty="0" err="1" smtClean="0"/>
              <a:t>HBoS</a:t>
            </a:r>
            <a:r>
              <a:rPr lang="en-GB" sz="1700" dirty="0" smtClean="0"/>
              <a:t> Reading has been the only instance of serious banking fraud, which the authorities have allowed to be prosecuted</a:t>
            </a:r>
            <a:r>
              <a:rPr lang="en-GB" sz="1700" dirty="0"/>
              <a:t>. </a:t>
            </a:r>
            <a:r>
              <a:rPr lang="en-GB" sz="1700" dirty="0" smtClean="0"/>
              <a:t>It took </a:t>
            </a:r>
            <a:r>
              <a:rPr lang="en-GB" sz="1700" dirty="0"/>
              <a:t>place in 2003-2007 and yet thirteen years later, its victims are still fighting for justice.</a:t>
            </a:r>
            <a:endParaRPr lang="en-GB" sz="1700" dirty="0" smtClean="0"/>
          </a:p>
          <a:p>
            <a:pPr algn="just"/>
            <a:r>
              <a:rPr lang="en-GB" sz="1700" dirty="0" smtClean="0"/>
              <a:t>Since the conviction of those immediately responsible in February 2017, the treatment of its victims by  Lloyds Banking Group, which acquired </a:t>
            </a:r>
            <a:r>
              <a:rPr lang="en-GB" sz="1700" dirty="0" err="1" smtClean="0"/>
              <a:t>HBoS</a:t>
            </a:r>
            <a:r>
              <a:rPr lang="en-GB" sz="1700" dirty="0" smtClean="0"/>
              <a:t> in 2009, has remained appalling.</a:t>
            </a:r>
          </a:p>
          <a:p>
            <a:pPr algn="just"/>
            <a:r>
              <a:rPr lang="en-GB" sz="1700" dirty="0" smtClean="0"/>
              <a:t>Assisted by the FCA, the bank has commissioned and paid for three supposedly independent enquiries and used its heavyweight lawyers to deny victims swift and proper compensation.</a:t>
            </a:r>
          </a:p>
          <a:p>
            <a:pPr algn="just"/>
            <a:r>
              <a:rPr lang="en-GB" sz="1700" dirty="0" smtClean="0"/>
              <a:t>The Griggs and Cranston reviews were overtly manipulated and corrupted, while the </a:t>
            </a:r>
            <a:r>
              <a:rPr lang="en-GB" sz="1700" dirty="0" err="1" smtClean="0"/>
              <a:t>Foskett</a:t>
            </a:r>
            <a:r>
              <a:rPr lang="en-GB" sz="1700" dirty="0" smtClean="0"/>
              <a:t> re-review panel is being treated as a public relations exercise by Lloyds Bank.</a:t>
            </a:r>
          </a:p>
          <a:p>
            <a:pPr algn="just"/>
            <a:r>
              <a:rPr lang="en-GB" sz="1700" dirty="0" smtClean="0"/>
              <a:t>Lloyds </a:t>
            </a:r>
            <a:r>
              <a:rPr lang="en-GB" sz="1700" dirty="0"/>
              <a:t>Banking Group will be planning </a:t>
            </a:r>
            <a:r>
              <a:rPr lang="en-GB" sz="1700" dirty="0" smtClean="0"/>
              <a:t>to </a:t>
            </a:r>
            <a:r>
              <a:rPr lang="en-GB" sz="1700" dirty="0"/>
              <a:t>have as many victims as possible signed up to full and final settlement arrangements </a:t>
            </a:r>
            <a:r>
              <a:rPr lang="en-GB" sz="1700" dirty="0" smtClean="0"/>
              <a:t>using the BBRS </a:t>
            </a:r>
            <a:r>
              <a:rPr lang="en-GB" sz="1700" u="sng" dirty="0" smtClean="0"/>
              <a:t>before</a:t>
            </a:r>
            <a:r>
              <a:rPr lang="en-GB" sz="1700" dirty="0" smtClean="0"/>
              <a:t> </a:t>
            </a:r>
            <a:r>
              <a:rPr lang="en-GB" sz="1700" dirty="0"/>
              <a:t>the potentially devastating findings of the now conveniently delayed Dobbs report are published in the second half of next year. </a:t>
            </a:r>
            <a:endParaRPr lang="en-GB" sz="1700" dirty="0" smtClean="0"/>
          </a:p>
          <a:p>
            <a:pPr marL="355600" indent="0" algn="just">
              <a:buNone/>
            </a:pPr>
            <a:r>
              <a:rPr lang="en-GB" sz="1700" b="1" dirty="0" err="1" smtClean="0"/>
              <a:t>HBoS</a:t>
            </a:r>
            <a:r>
              <a:rPr lang="en-GB" sz="1700" b="1" dirty="0" smtClean="0"/>
              <a:t> Reading provides ongoing confirmation of </a:t>
            </a:r>
            <a:r>
              <a:rPr lang="en-GB" sz="1700" b="1" dirty="0"/>
              <a:t>L</a:t>
            </a:r>
            <a:r>
              <a:rPr lang="en-GB" sz="1700" b="1" dirty="0" smtClean="0"/>
              <a:t>loyds’ bad faith and yet the latest appointment to the BBRS board was of a former director of Lloyds Banking Group.</a:t>
            </a:r>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4</a:t>
            </a:fld>
            <a:endParaRPr lang="en-GB"/>
          </a:p>
        </p:txBody>
      </p:sp>
    </p:spTree>
    <p:extLst>
      <p:ext uri="{BB962C8B-B14F-4D97-AF65-F5344CB8AC3E}">
        <p14:creationId xmlns:p14="http://schemas.microsoft.com/office/powerpoint/2010/main" val="779122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584176"/>
          </a:xfrm>
        </p:spPr>
        <p:txBody>
          <a:bodyPr>
            <a:normAutofit fontScale="90000"/>
          </a:bodyPr>
          <a:lstStyle/>
          <a:p>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smtClean="0"/>
              <a:t/>
            </a:r>
            <a:br>
              <a:rPr lang="en-GB" sz="3200" dirty="0" smtClean="0"/>
            </a:br>
            <a:r>
              <a:rPr lang="en-GB" sz="3200" dirty="0" smtClean="0"/>
              <a:t>2. </a:t>
            </a:r>
            <a:r>
              <a:rPr lang="en-GB" sz="3200" dirty="0" smtClean="0"/>
              <a:t>Details of scheme entirely wrong</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t>
            </a:r>
            <a:endParaRPr lang="en-GB" b="1" dirty="0"/>
          </a:p>
        </p:txBody>
      </p:sp>
      <p:sp>
        <p:nvSpPr>
          <p:cNvPr id="3" name="Subtitle 2"/>
          <p:cNvSpPr>
            <a:spLocks noGrp="1"/>
          </p:cNvSpPr>
          <p:nvPr>
            <p:ph type="subTitle" idx="1"/>
          </p:nvPr>
        </p:nvSpPr>
        <p:spPr>
          <a:xfrm>
            <a:off x="1403648" y="5085184"/>
            <a:ext cx="6400800" cy="1440160"/>
          </a:xfrm>
        </p:spPr>
        <p:txBody>
          <a:bodyPr>
            <a:normAutofit/>
          </a:bodyPr>
          <a:lstStyle/>
          <a:p>
            <a:r>
              <a:rPr lang="en-GB" sz="1600" dirty="0" smtClean="0">
                <a:solidFill>
                  <a:schemeClr val="tx1"/>
                </a:solidFill>
              </a:rPr>
              <a:t> </a:t>
            </a:r>
            <a:endParaRPr lang="en-GB" sz="1600"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4070901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a:t>
            </a:r>
            <a:endParaRPr lang="en-GB" dirty="0"/>
          </a:p>
        </p:txBody>
      </p:sp>
      <p:sp>
        <p:nvSpPr>
          <p:cNvPr id="3" name="Content Placeholder 2"/>
          <p:cNvSpPr>
            <a:spLocks noGrp="1"/>
          </p:cNvSpPr>
          <p:nvPr>
            <p:ph idx="1"/>
          </p:nvPr>
        </p:nvSpPr>
        <p:spPr>
          <a:xfrm>
            <a:off x="457200" y="1412776"/>
            <a:ext cx="8229600" cy="4713387"/>
          </a:xfrm>
        </p:spPr>
        <p:txBody>
          <a:bodyPr>
            <a:normAutofit fontScale="62500" lnSpcReduction="20000"/>
          </a:bodyPr>
          <a:lstStyle/>
          <a:p>
            <a:pPr lvl="0" algn="just"/>
            <a:r>
              <a:rPr lang="en-GB" dirty="0"/>
              <a:t>D</a:t>
            </a:r>
            <a:r>
              <a:rPr lang="en-GB" dirty="0" smtClean="0"/>
              <a:t>isagreements over </a:t>
            </a:r>
            <a:r>
              <a:rPr lang="en-GB" b="1" dirty="0" smtClean="0"/>
              <a:t>eligibility</a:t>
            </a:r>
            <a:r>
              <a:rPr lang="en-GB" dirty="0" smtClean="0"/>
              <a:t> have obstructed meaningful progress for two years but </a:t>
            </a:r>
            <a:r>
              <a:rPr lang="en-GB" dirty="0"/>
              <a:t>HM Treasury and the participating banks have </a:t>
            </a:r>
            <a:r>
              <a:rPr lang="en-GB" dirty="0" smtClean="0"/>
              <a:t>ignored victims and consistently </a:t>
            </a:r>
            <a:r>
              <a:rPr lang="en-GB" dirty="0"/>
              <a:t>maintained a hard line. The present terms involve compensation of up to £600,000 for complaints registered with a participating bank </a:t>
            </a:r>
            <a:r>
              <a:rPr lang="en-GB" u="sng" dirty="0"/>
              <a:t>after</a:t>
            </a:r>
            <a:r>
              <a:rPr lang="en-GB" dirty="0"/>
              <a:t> April 1</a:t>
            </a:r>
            <a:r>
              <a:rPr lang="en-GB" baseline="30000" dirty="0"/>
              <a:t>st</a:t>
            </a:r>
            <a:r>
              <a:rPr lang="en-GB" dirty="0"/>
              <a:t> 2019, and up to £350,000 for those registered </a:t>
            </a:r>
            <a:r>
              <a:rPr lang="en-GB" u="sng" dirty="0"/>
              <a:t>before</a:t>
            </a:r>
            <a:r>
              <a:rPr lang="en-GB" dirty="0"/>
              <a:t> that date, going back to 2002. These are </a:t>
            </a:r>
            <a:r>
              <a:rPr lang="en-GB" dirty="0" smtClean="0"/>
              <a:t>clearly designed </a:t>
            </a:r>
            <a:r>
              <a:rPr lang="en-GB" dirty="0"/>
              <a:t>to restrict claims and cap potential liabilities for the banks. The overwhelming majority of complaints significantly pre-date April 2019 and the ceiling for compensation of £350,000 for those earlier cases is deliberately inadequate. Many victims’ claims significantly exceed this amount. </a:t>
            </a:r>
            <a:r>
              <a:rPr lang="en-GB" dirty="0" smtClean="0"/>
              <a:t>					</a:t>
            </a:r>
            <a:endParaRPr lang="en-GB" dirty="0"/>
          </a:p>
          <a:p>
            <a:pPr algn="just"/>
            <a:r>
              <a:rPr lang="en-GB" dirty="0" smtClean="0"/>
              <a:t>In </a:t>
            </a:r>
            <a:r>
              <a:rPr lang="en-GB" dirty="0"/>
              <a:t>respect of </a:t>
            </a:r>
            <a:r>
              <a:rPr lang="en-GB" b="1" dirty="0"/>
              <a:t>boundary cases</a:t>
            </a:r>
            <a:r>
              <a:rPr lang="en-GB" dirty="0"/>
              <a:t>, which complainants suggest have not been dealt with correctly or have been unreasonably prejudiced by an earlier review, the banks have refused to allow the BBRS to have jurisdiction over these and are insisting on determining such cases, which are likely to be numerous. Under what circumstances should the very organisation, which is accused of serious wrongdoing and fraud, be allowed to determine such cases itself ? This is a travesty of due and proper process.</a:t>
            </a:r>
          </a:p>
          <a:p>
            <a:pPr algn="just"/>
            <a:endParaRPr lang="en-GB"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6</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 Treats all cases as civil</a:t>
            </a:r>
            <a:endParaRPr lang="en-GB" dirty="0"/>
          </a:p>
        </p:txBody>
      </p:sp>
      <p:sp>
        <p:nvSpPr>
          <p:cNvPr id="3" name="Content Placeholder 2"/>
          <p:cNvSpPr>
            <a:spLocks noGrp="1"/>
          </p:cNvSpPr>
          <p:nvPr>
            <p:ph idx="1"/>
          </p:nvPr>
        </p:nvSpPr>
        <p:spPr>
          <a:xfrm>
            <a:off x="457200" y="1412776"/>
            <a:ext cx="8229600" cy="4713387"/>
          </a:xfrm>
        </p:spPr>
        <p:txBody>
          <a:bodyPr>
            <a:normAutofit/>
          </a:bodyPr>
          <a:lstStyle/>
          <a:p>
            <a:pPr marL="698500" lvl="0" algn="just"/>
            <a:r>
              <a:rPr lang="en-GB" sz="2200" dirty="0" smtClean="0"/>
              <a:t>The </a:t>
            </a:r>
            <a:r>
              <a:rPr lang="en-GB" sz="2200" dirty="0"/>
              <a:t>BBRS will treat all cases as civil, which they are most certainly not. The banks are only afraid of criminal prosecution, so they have only agreed to the BBRS, provided it disregards all criminal conduct. </a:t>
            </a:r>
            <a:r>
              <a:rPr lang="en-GB" sz="2200" dirty="0" smtClean="0"/>
              <a:t>							</a:t>
            </a:r>
          </a:p>
          <a:p>
            <a:pPr marL="698500" lvl="0" algn="just"/>
            <a:r>
              <a:rPr lang="en-GB" sz="2200" dirty="0" smtClean="0"/>
              <a:t>Lloyds</a:t>
            </a:r>
            <a:r>
              <a:rPr lang="en-GB" sz="2200" dirty="0"/>
              <a:t>’ victims are supposed to agree to this intentionally improper failing, while </a:t>
            </a:r>
            <a:r>
              <a:rPr lang="en-GB" sz="2200" dirty="0" smtClean="0"/>
              <a:t>numerous police authorities are refusing to investigate Lloyds’ criminal frauds and the </a:t>
            </a:r>
            <a:r>
              <a:rPr lang="en-GB" sz="2200" dirty="0"/>
              <a:t>National Crime Agency (NCA) has deliberately wasted fifteen months refusing to investigate Lloyds’ industrial forgery of signatures, which is </a:t>
            </a:r>
            <a:r>
              <a:rPr lang="en-GB" sz="2200" dirty="0" smtClean="0"/>
              <a:t>also  </a:t>
            </a:r>
            <a:r>
              <a:rPr lang="en-GB" sz="2200" dirty="0"/>
              <a:t>a criminal matter. </a:t>
            </a:r>
            <a:r>
              <a:rPr lang="en-GB" sz="2200" dirty="0" smtClean="0"/>
              <a:t>						</a:t>
            </a:r>
          </a:p>
          <a:p>
            <a:pPr marL="719138" lvl="0" indent="0" algn="just">
              <a:buNone/>
            </a:pPr>
            <a:r>
              <a:rPr lang="en-GB" sz="2200" b="1" dirty="0" smtClean="0"/>
              <a:t>The </a:t>
            </a:r>
            <a:r>
              <a:rPr lang="en-GB" sz="2200" b="1" dirty="0"/>
              <a:t>injustice of this situation is so blatant as to be obscene.</a:t>
            </a:r>
          </a:p>
          <a:p>
            <a:endParaRPr lang="en-GB" sz="2000"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7</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Complete lack of accountability</a:t>
            </a:r>
            <a:endParaRPr lang="en-GB" dirty="0"/>
          </a:p>
        </p:txBody>
      </p:sp>
      <p:sp>
        <p:nvSpPr>
          <p:cNvPr id="3" name="Content Placeholder 2"/>
          <p:cNvSpPr>
            <a:spLocks noGrp="1"/>
          </p:cNvSpPr>
          <p:nvPr>
            <p:ph idx="1"/>
          </p:nvPr>
        </p:nvSpPr>
        <p:spPr/>
        <p:txBody>
          <a:bodyPr>
            <a:normAutofit/>
          </a:bodyPr>
          <a:lstStyle/>
          <a:p>
            <a:pPr marL="355600" lvl="0" indent="0" algn="just">
              <a:buNone/>
            </a:pPr>
            <a:endParaRPr lang="en-GB" sz="2000" dirty="0"/>
          </a:p>
          <a:p>
            <a:pPr marL="355600" lvl="0" indent="0" algn="just">
              <a:buNone/>
            </a:pPr>
            <a:r>
              <a:rPr lang="en-GB" sz="2200" dirty="0" smtClean="0"/>
              <a:t>Under </a:t>
            </a:r>
            <a:r>
              <a:rPr lang="en-GB" sz="2200" dirty="0"/>
              <a:t>the</a:t>
            </a:r>
            <a:r>
              <a:rPr lang="en-GB" sz="2200" b="1" dirty="0"/>
              <a:t> </a:t>
            </a:r>
            <a:r>
              <a:rPr lang="en-GB" sz="2200" dirty="0"/>
              <a:t>scheme, there will be</a:t>
            </a:r>
            <a:r>
              <a:rPr lang="en-GB" sz="2200" b="1" dirty="0"/>
              <a:t> </a:t>
            </a:r>
            <a:r>
              <a:rPr lang="en-GB" sz="2200" dirty="0"/>
              <a:t>no accountability for any wrongdoing and criminal fraud undertaken by banks, such as Lloyds and their professional agents, with Government, regulators and banks determined to brush everything under the carpet. In Australia, bank wrongdoing which was less serious than in the UK, was addressed by a Royal Commission, witnessed numerous high-level resignations and proper compensation was awarded to </a:t>
            </a:r>
            <a:r>
              <a:rPr lang="en-GB" sz="2200" dirty="0" smtClean="0"/>
              <a:t>victims. In </a:t>
            </a:r>
            <a:r>
              <a:rPr lang="en-GB" sz="2200" dirty="0"/>
              <a:t>the UK, the authorities remain focussed on its comprehensive cover up. </a:t>
            </a:r>
          </a:p>
          <a:p>
            <a:pPr marL="355600" indent="-355600">
              <a:buNone/>
            </a:pPr>
            <a:endParaRPr lang="en-GB" sz="2200" dirty="0"/>
          </a:p>
          <a:p>
            <a:endParaRPr lang="en-GB"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8</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Lies about Live Pilot</a:t>
            </a:r>
            <a:endParaRPr lang="en-GB" dirty="0"/>
          </a:p>
        </p:txBody>
      </p:sp>
      <p:sp>
        <p:nvSpPr>
          <p:cNvPr id="3" name="Content Placeholder 2"/>
          <p:cNvSpPr>
            <a:spLocks noGrp="1"/>
          </p:cNvSpPr>
          <p:nvPr>
            <p:ph idx="1"/>
          </p:nvPr>
        </p:nvSpPr>
        <p:spPr/>
        <p:txBody>
          <a:bodyPr>
            <a:normAutofit fontScale="70000" lnSpcReduction="20000"/>
          </a:bodyPr>
          <a:lstStyle/>
          <a:p>
            <a:pPr marL="812800" lvl="0" indent="-457200" algn="just"/>
            <a:r>
              <a:rPr lang="en-GB" dirty="0" smtClean="0"/>
              <a:t>The </a:t>
            </a:r>
            <a:r>
              <a:rPr lang="en-GB" dirty="0"/>
              <a:t>Live Pilot element of the scheme began at the end of January and on 13</a:t>
            </a:r>
            <a:r>
              <a:rPr lang="en-GB" baseline="30000" dirty="0"/>
              <a:t>th</a:t>
            </a:r>
            <a:r>
              <a:rPr lang="en-GB" dirty="0"/>
              <a:t> October, the BBRS referred to it as “a great success to date”. This looks to have been a deliberate </a:t>
            </a:r>
            <a:r>
              <a:rPr lang="en-GB" dirty="0" smtClean="0"/>
              <a:t>falsehood. </a:t>
            </a:r>
            <a:r>
              <a:rPr lang="en-GB" dirty="0"/>
              <a:t>As of 2</a:t>
            </a:r>
            <a:r>
              <a:rPr lang="en-GB" baseline="30000" dirty="0"/>
              <a:t>nd</a:t>
            </a:r>
            <a:r>
              <a:rPr lang="en-GB" dirty="0"/>
              <a:t> September, our sources suggest that just </a:t>
            </a:r>
            <a:r>
              <a:rPr lang="en-GB" dirty="0" smtClean="0"/>
              <a:t>one* case </a:t>
            </a:r>
            <a:r>
              <a:rPr lang="en-GB" dirty="0"/>
              <a:t>had been settled and the remaining 47 had been rejected by the banks. </a:t>
            </a:r>
            <a:endParaRPr lang="en-GB" dirty="0" smtClean="0"/>
          </a:p>
          <a:p>
            <a:pPr marL="355600" lvl="0" indent="0" algn="just">
              <a:buNone/>
            </a:pPr>
            <a:endParaRPr lang="en-GB" dirty="0"/>
          </a:p>
          <a:p>
            <a:pPr marL="812800" lvl="0" indent="-457200" algn="just"/>
            <a:r>
              <a:rPr lang="en-GB" dirty="0" smtClean="0"/>
              <a:t>The </a:t>
            </a:r>
            <a:r>
              <a:rPr lang="en-GB" dirty="0"/>
              <a:t>Live Pilot also tested distress &amp; inconvenience (D&amp;I) methodology, rather than consequential loss. In other words, it followed the same improper approach as Sir Ross Cranston accepted for his </a:t>
            </a:r>
            <a:r>
              <a:rPr lang="en-GB" dirty="0" err="1"/>
              <a:t>HBoS</a:t>
            </a:r>
            <a:r>
              <a:rPr lang="en-GB" dirty="0"/>
              <a:t> Reading review. Why ? Because D&amp;I compensation is likely to be significantly smaller than consequential loss – and therefore more acceptable to the banks.</a:t>
            </a:r>
          </a:p>
          <a:p>
            <a:pPr marL="355600" indent="0" algn="just">
              <a:buNone/>
            </a:pPr>
            <a:endParaRPr lang="en-GB" sz="2300" dirty="0" smtClean="0"/>
          </a:p>
          <a:p>
            <a:pPr marL="808038" indent="-452438" algn="just">
              <a:buNone/>
            </a:pPr>
            <a:r>
              <a:rPr lang="en-GB" sz="2300" dirty="0"/>
              <a:t>	</a:t>
            </a:r>
            <a:r>
              <a:rPr lang="en-GB" sz="2300" i="1" dirty="0" smtClean="0"/>
              <a:t>* Subsequent </a:t>
            </a:r>
            <a:r>
              <a:rPr lang="en-GB" sz="2300" i="1" dirty="0"/>
              <a:t>BBRS literature refers to two cases having settled. </a:t>
            </a:r>
          </a:p>
          <a:p>
            <a:pPr marL="808038" indent="-452438"/>
            <a:endParaRPr lang="en-GB" dirty="0"/>
          </a:p>
        </p:txBody>
      </p:sp>
      <p:sp>
        <p:nvSpPr>
          <p:cNvPr id="4" name="Footer Placeholder 3"/>
          <p:cNvSpPr>
            <a:spLocks noGrp="1"/>
          </p:cNvSpPr>
          <p:nvPr>
            <p:ph type="ftr" sz="quarter" idx="11"/>
          </p:nvPr>
        </p:nvSpPr>
        <p:spPr/>
        <p:txBody>
          <a:bodyPr/>
          <a:lstStyle/>
          <a:p>
            <a:r>
              <a:rPr lang="en-GB" dirty="0" smtClean="0"/>
              <a:t>Lloyds Bank Victims Group</a:t>
            </a:r>
            <a:endParaRPr lang="en-GB" dirty="0"/>
          </a:p>
        </p:txBody>
      </p:sp>
      <p:sp>
        <p:nvSpPr>
          <p:cNvPr id="5" name="Slide Number Placeholder 4"/>
          <p:cNvSpPr>
            <a:spLocks noGrp="1"/>
          </p:cNvSpPr>
          <p:nvPr>
            <p:ph type="sldNum" sz="quarter" idx="12"/>
          </p:nvPr>
        </p:nvSpPr>
        <p:spPr/>
        <p:txBody>
          <a:bodyPr/>
          <a:lstStyle/>
          <a:p>
            <a:fld id="{9C74DB0A-E3F5-42E1-90B7-69676FDDAE82}" type="slidenum">
              <a:rPr lang="en-GB" smtClean="0"/>
              <a:pPr/>
              <a:t>9</a:t>
            </a:fld>
            <a:endParaRPr lang="en-GB"/>
          </a:p>
        </p:txBody>
      </p:sp>
    </p:spTree>
    <p:extLst>
      <p:ext uri="{BB962C8B-B14F-4D97-AF65-F5344CB8AC3E}">
        <p14:creationId xmlns:p14="http://schemas.microsoft.com/office/powerpoint/2010/main" val="4112486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913</Words>
  <Application>Microsoft Office PowerPoint</Application>
  <PresentationFormat>On-screen Show (4:3)</PresentationFormat>
  <Paragraphs>87</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BUSINESS BANKING RESOLUTION SERVICE (BBRS)     THE FINAL INSULT TO VICTIMS OF BANKING FRAUD    </vt:lpstr>
      <vt:lpstr>     1. Trust and the Rule of Law      </vt:lpstr>
      <vt:lpstr>Trust &amp; the Rule of Law  </vt:lpstr>
      <vt:lpstr>The appalling precedent  of HBoS Reading </vt:lpstr>
      <vt:lpstr>     2. Details of scheme entirely wrong      </vt:lpstr>
      <vt:lpstr>Eligibility</vt:lpstr>
      <vt:lpstr>  Treats all cases as civil</vt:lpstr>
      <vt:lpstr>Complete lack of accountability</vt:lpstr>
      <vt:lpstr>Lies about Live Pilot</vt:lpstr>
      <vt:lpstr>Composition of Board</vt:lpstr>
      <vt:lpstr>Proper compensation required   but is never on offer </vt:lpstr>
      <vt:lpstr>     3. Must be replaced      </vt:lpstr>
      <vt:lpstr>The BBRS must be replaced </vt:lpstr>
      <vt:lpstr>Conclusion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May</dc:creator>
  <cp:lastModifiedBy>HP Elite Pc</cp:lastModifiedBy>
  <cp:revision>461</cp:revision>
  <cp:lastPrinted>2020-11-17T08:02:10Z</cp:lastPrinted>
  <dcterms:created xsi:type="dcterms:W3CDTF">2016-08-26T15:47:50Z</dcterms:created>
  <dcterms:modified xsi:type="dcterms:W3CDTF">2020-11-18T07:09:57Z</dcterms:modified>
</cp:coreProperties>
</file>